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5479E-6411-4A14-B41B-E8813EF08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050503-2FFE-4D3D-BE1B-930B69722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375B5B-7584-47D4-933B-64A8F77EB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529-4B53-45B2-AFB3-D450C749099D}" type="datetimeFigureOut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71BCB6-6CB8-4069-8806-EFEB5719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0A1711-9AD0-491F-BF93-66D6A005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C5285-7EDE-46BC-B592-B1530734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2112E0-8E6A-45FD-91B4-842202328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A96918-7EE9-4EDE-BF81-658FFD17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529-4B53-45B2-AFB3-D450C749099D}" type="datetimeFigureOut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86255-2CAE-4CA7-80F8-01DFFB6E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DFBD2-6C91-4E3D-87FE-8F2DEB27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66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B7FFC7-B657-428B-935E-E90B5B567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204EB3-73B4-4DDC-B48C-CC2683E06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8626CA-189D-4F03-B793-4E79C4B54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529-4B53-45B2-AFB3-D450C749099D}" type="datetimeFigureOut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3BED2-6284-48A1-BE2B-A6EE936CF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EECB95-9681-4AD6-B49D-EDDB81D5C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921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B2FB4-C355-4879-9AF1-EAA72B39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042452-1CBD-434F-8019-BF122FE8F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0EBAF2-70B7-4881-ABE3-6B52CCA0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529-4B53-45B2-AFB3-D450C749099D}" type="datetimeFigureOut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0F3371-5731-488D-939B-0555465B2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FC6766-BBC2-4AFE-8E0F-CB08DE7E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172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30946-2E60-42C9-ABE6-87FE6B38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FC6C2C-2549-472C-933B-78A2C79F8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D9C494-82AD-4AD5-BD02-5C1E572A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529-4B53-45B2-AFB3-D450C749099D}" type="datetimeFigureOut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F343CE-260C-45B1-913D-9722E20A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7DD171-B9E9-490E-90CC-2532F370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91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4327F-EEF5-47DE-A35A-88243122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4436C-E176-4A2C-A5AC-CB08E308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CF127C-23F8-4E32-BF17-75D62B204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F5E49B-EA58-421D-B2B5-BE8E65C5A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529-4B53-45B2-AFB3-D450C749099D}" type="datetimeFigureOut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A952A2-0237-4468-9B3B-7FD28A69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9AB573-6C00-41B0-85D7-149698F0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536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7E14E-8014-45DF-8234-1BF339ECF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745674-59D5-4274-942D-03063E024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E6A419-1E53-410C-AC22-460C926C0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B836B8-70D2-4DF7-A7AA-1F190D25F7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9E26C4-70E1-46F9-93C2-20E6659A0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FD3BE7-CBA0-4659-9C3B-6BFC48F71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529-4B53-45B2-AFB3-D450C749099D}" type="datetimeFigureOut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7FF2FEC-5092-4133-933F-D8FE76788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CD9723-EF5B-4578-B92D-7A40BFC5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63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F7F38-8B4F-4E79-BA7E-33298CDD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8DAE78-526F-4FC9-A2F9-5BC050D5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529-4B53-45B2-AFB3-D450C749099D}" type="datetimeFigureOut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A9FE4F-D562-459B-8EE7-4B64CA2B7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E6E7F1-3DB3-4908-B49A-F8DA473F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6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61F314-693A-444A-BD44-2DBB588D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529-4B53-45B2-AFB3-D450C749099D}" type="datetimeFigureOut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F34A83-C0D4-4C69-BA9F-F475FA00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1168DC-35FF-43A0-869B-521C5823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78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FBE88-052A-4AA7-A0D9-056349939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CDF9A1-CB1D-47DA-96BC-1FAEFCCB5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CD9F26-F05C-4EBB-83EE-BA36AD7FA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AA7685-5C2C-47A4-B90D-4F8900318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529-4B53-45B2-AFB3-D450C749099D}" type="datetimeFigureOut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DAF92D-5863-479E-BF4A-73366237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1B8F50-676B-4DB1-8558-F301D58A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165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5408A-3828-4925-BEBF-794E50125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2E2A62-3D48-4F28-8D83-D86472C6E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4A838E-9C2B-443B-93BC-1D629C86B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12BC51-59C5-4799-ABB9-8C480C7B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529-4B53-45B2-AFB3-D450C749099D}" type="datetimeFigureOut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7E4BB6-B9E7-4883-A0D8-BF213092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1CD01D-0739-4830-BAB7-4DFA4084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3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DFBEF3-2D0E-4D80-A90B-5DC630BF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B9BB0B-06EC-43DC-B95B-33375509A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8CAEFD-DB81-4357-B64D-4EA97CD9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3D529-4B53-45B2-AFB3-D450C749099D}" type="datetimeFigureOut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900AA-228C-4ABD-9D7E-C1FE0F36D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963100-C0A3-473C-83D3-9246B5048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07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C0919BC-B4D1-4A66-8124-973958E8A204}"/>
              </a:ext>
            </a:extLst>
          </p:cNvPr>
          <p:cNvSpPr/>
          <p:nvPr/>
        </p:nvSpPr>
        <p:spPr>
          <a:xfrm>
            <a:off x="4496539" y="2649078"/>
            <a:ext cx="1429305" cy="62143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单词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616B3FF-79BA-4CE0-BB4D-1E16335ACE2E}"/>
              </a:ext>
            </a:extLst>
          </p:cNvPr>
          <p:cNvSpPr/>
          <p:nvPr/>
        </p:nvSpPr>
        <p:spPr>
          <a:xfrm>
            <a:off x="4496539" y="1571349"/>
            <a:ext cx="1429305" cy="62143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音标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4379330-D4E0-4B16-9AB4-7EE553E0436C}"/>
              </a:ext>
            </a:extLst>
          </p:cNvPr>
          <p:cNvCxnSpPr/>
          <p:nvPr/>
        </p:nvCxnSpPr>
        <p:spPr>
          <a:xfrm>
            <a:off x="3275860" y="2388093"/>
            <a:ext cx="4128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6B24C4-C13D-4118-ADE2-7B3348F74680}"/>
              </a:ext>
            </a:extLst>
          </p:cNvPr>
          <p:cNvSpPr txBox="1"/>
          <p:nvPr/>
        </p:nvSpPr>
        <p:spPr>
          <a:xfrm>
            <a:off x="219722" y="1333946"/>
            <a:ext cx="403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用于听、说、读</a:t>
            </a:r>
            <a:r>
              <a:rPr lang="en-US" altLang="zh-CN" dirty="0"/>
              <a:t>;</a:t>
            </a:r>
            <a:r>
              <a:rPr lang="zh-CN" altLang="en-US" dirty="0"/>
              <a:t>对应耳口来识别含义。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E13779-3BC2-497D-AD84-355A37C91F08}"/>
              </a:ext>
            </a:extLst>
          </p:cNvPr>
          <p:cNvSpPr txBox="1"/>
          <p:nvPr/>
        </p:nvSpPr>
        <p:spPr>
          <a:xfrm>
            <a:off x="219722" y="2464412"/>
            <a:ext cx="285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用于眼，身来识别含义。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DD69041E-C913-40DE-B47C-91F1105C686C}"/>
              </a:ext>
            </a:extLst>
          </p:cNvPr>
          <p:cNvSpPr/>
          <p:nvPr/>
        </p:nvSpPr>
        <p:spPr>
          <a:xfrm>
            <a:off x="6631619" y="807868"/>
            <a:ext cx="461639" cy="1473514"/>
          </a:xfrm>
          <a:prstGeom prst="leftBrace">
            <a:avLst>
              <a:gd name="adj1" fmla="val 0"/>
              <a:gd name="adj2" fmla="val 50000"/>
            </a:avLst>
          </a:prstGeom>
          <a:ln w="158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34EDDA-F10A-4D85-BD00-49FDE43EA78E}"/>
              </a:ext>
            </a:extLst>
          </p:cNvPr>
          <p:cNvSpPr txBox="1"/>
          <p:nvPr/>
        </p:nvSpPr>
        <p:spPr>
          <a:xfrm>
            <a:off x="7130428" y="546257"/>
            <a:ext cx="41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元音</a:t>
            </a:r>
            <a:r>
              <a:rPr lang="en-US" altLang="zh-CN" sz="1400" dirty="0"/>
              <a:t>: </a:t>
            </a:r>
            <a:r>
              <a:rPr lang="zh-CN" altLang="en-US" sz="1400" dirty="0"/>
              <a:t>音标中主要发音的元音素</a:t>
            </a:r>
            <a:r>
              <a:rPr lang="en-US" altLang="zh-CN" sz="1400" dirty="0"/>
              <a:t>,</a:t>
            </a:r>
            <a:r>
              <a:rPr lang="zh-CN" altLang="en-US" sz="1400" dirty="0"/>
              <a:t>发音时不受到发音器官的阻碍。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F8D8BC-3513-4071-B0BD-CDC20B853534}"/>
              </a:ext>
            </a:extLst>
          </p:cNvPr>
          <p:cNvSpPr txBox="1"/>
          <p:nvPr/>
        </p:nvSpPr>
        <p:spPr>
          <a:xfrm>
            <a:off x="7093258" y="2019772"/>
            <a:ext cx="3892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辅音</a:t>
            </a:r>
            <a:r>
              <a:rPr lang="en-US" altLang="zh-CN" sz="1400" dirty="0"/>
              <a:t>:</a:t>
            </a:r>
            <a:r>
              <a:rPr lang="zh-CN" altLang="en-US" sz="1400" dirty="0"/>
              <a:t>辅助发音，发音时气流受阻，声带不一定振动，不够清晰。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0B9150B-5166-4A95-A4E0-455447A23ACC}"/>
              </a:ext>
            </a:extLst>
          </p:cNvPr>
          <p:cNvSpPr/>
          <p:nvPr/>
        </p:nvSpPr>
        <p:spPr>
          <a:xfrm>
            <a:off x="7025284" y="2882775"/>
            <a:ext cx="4128115" cy="54622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00"/>
                </a:solidFill>
              </a:rPr>
              <a:t>音节</a:t>
            </a:r>
            <a:r>
              <a:rPr lang="zh-CN" altLang="en-US" sz="1400" dirty="0"/>
              <a:t> </a:t>
            </a:r>
            <a:r>
              <a:rPr lang="en-US" altLang="zh-CN" sz="1400" dirty="0"/>
              <a:t>= </a:t>
            </a:r>
            <a:r>
              <a:rPr lang="zh-CN" altLang="en-US" sz="1400" dirty="0"/>
              <a:t>元音 </a:t>
            </a:r>
            <a:r>
              <a:rPr lang="en-US" altLang="zh-CN" sz="1400" dirty="0"/>
              <a:t>+ </a:t>
            </a:r>
            <a:r>
              <a:rPr lang="zh-CN" altLang="en-US" sz="1400" dirty="0"/>
              <a:t>辅音</a:t>
            </a:r>
            <a:r>
              <a:rPr lang="en-US" altLang="zh-CN" sz="1400" dirty="0"/>
              <a:t>;</a:t>
            </a:r>
            <a:r>
              <a:rPr lang="zh-CN" altLang="en-US" sz="1400" dirty="0"/>
              <a:t>作为正常发声的单位了。</a:t>
            </a:r>
            <a:endParaRPr lang="en-US" altLang="zh-CN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CA99D4-7FBB-43A4-BD49-F7EA900EF20F}"/>
              </a:ext>
            </a:extLst>
          </p:cNvPr>
          <p:cNvSpPr txBox="1"/>
          <p:nvPr/>
        </p:nvSpPr>
        <p:spPr>
          <a:xfrm>
            <a:off x="313991" y="3985171"/>
            <a:ext cx="4719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在语音学里，一个</a:t>
            </a:r>
            <a:r>
              <a:rPr lang="zh-CN" altLang="en-US" sz="1400" b="1" dirty="0">
                <a:solidFill>
                  <a:srgbClr val="FF0000"/>
                </a:solidFill>
              </a:rPr>
              <a:t>音节</a:t>
            </a:r>
            <a:r>
              <a:rPr lang="zh-CN" altLang="en-US" sz="1400" dirty="0"/>
              <a:t>通常要有一个元音，一般情况是由一个元音加上一个或多个辅音构成。</a:t>
            </a:r>
            <a:endParaRPr lang="en-US" altLang="zh-CN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EE3E381-FF32-4931-9211-DB8315571DCA}"/>
              </a:ext>
            </a:extLst>
          </p:cNvPr>
          <p:cNvSpPr txBox="1"/>
          <p:nvPr/>
        </p:nvSpPr>
        <p:spPr>
          <a:xfrm>
            <a:off x="313991" y="3443177"/>
            <a:ext cx="662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如何划分音节：</a:t>
            </a:r>
            <a:r>
              <a:rPr lang="en-US" altLang="zh-CN" dirty="0"/>
              <a:t>https://en-yinbiao.xiao84.com/2015/26642.html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ED48B7-4294-45B9-9AE7-90FD64C63B03}"/>
              </a:ext>
            </a:extLst>
          </p:cNvPr>
          <p:cNvSpPr txBox="1"/>
          <p:nvPr/>
        </p:nvSpPr>
        <p:spPr>
          <a:xfrm>
            <a:off x="775809" y="4723835"/>
            <a:ext cx="41378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Case1:</a:t>
            </a:r>
            <a:r>
              <a:rPr lang="zh-CN" altLang="en-US" dirty="0"/>
              <a:t>元音 </a:t>
            </a:r>
            <a:r>
              <a:rPr lang="en-US" altLang="zh-CN" dirty="0"/>
              <a:t>+/ </a:t>
            </a:r>
            <a:r>
              <a:rPr lang="zh-CN" altLang="en-US" dirty="0"/>
              <a:t>辅音</a:t>
            </a:r>
            <a:r>
              <a:rPr lang="en-US" altLang="zh-CN" dirty="0"/>
              <a:t>+ </a:t>
            </a:r>
            <a:r>
              <a:rPr lang="zh-CN" altLang="en-US" dirty="0"/>
              <a:t>元音</a:t>
            </a:r>
            <a:endParaRPr lang="en-US" altLang="zh-CN" dirty="0"/>
          </a:p>
          <a:p>
            <a:r>
              <a:rPr lang="zh-CN" altLang="en-US" sz="1400" b="1" dirty="0">
                <a:solidFill>
                  <a:srgbClr val="FF0000"/>
                </a:solidFill>
              </a:rPr>
              <a:t>一归后</a:t>
            </a:r>
            <a:r>
              <a:rPr lang="en-US" altLang="zh-CN" sz="1400" dirty="0"/>
              <a:t>: </a:t>
            </a:r>
            <a:r>
              <a:rPr lang="zh-CN" altLang="en-US" sz="1400" dirty="0"/>
              <a:t>指当两个元音字母之间只有一个辅音字母时，通常将这个辅音字母划分在后面的音节里。</a:t>
            </a:r>
            <a:endParaRPr lang="en-US" altLang="zh-CN" sz="1400" dirty="0"/>
          </a:p>
          <a:p>
            <a:r>
              <a:rPr lang="zh-CN" altLang="en-US" sz="1400" dirty="0"/>
              <a:t>例如</a:t>
            </a:r>
            <a:r>
              <a:rPr lang="en-US" altLang="zh-CN" sz="1400" dirty="0"/>
              <a:t>: </a:t>
            </a:r>
            <a:r>
              <a:rPr lang="en-US" altLang="zh-CN" sz="1400" dirty="0">
                <a:solidFill>
                  <a:srgbClr val="FF0000"/>
                </a:solidFill>
              </a:rPr>
              <a:t>a</a:t>
            </a:r>
            <a:r>
              <a:rPr lang="en-US" altLang="zh-CN" sz="1400" dirty="0"/>
              <a:t>/go Ch</a:t>
            </a:r>
            <a:r>
              <a:rPr lang="en-US" altLang="zh-CN" sz="1400" dirty="0">
                <a:solidFill>
                  <a:srgbClr val="FF0000"/>
                </a:solidFill>
              </a:rPr>
              <a:t>i</a:t>
            </a:r>
            <a:r>
              <a:rPr lang="en-US" altLang="zh-CN" sz="1400" dirty="0"/>
              <a:t>/</a:t>
            </a:r>
            <a:r>
              <a:rPr lang="en-US" altLang="zh-CN" sz="1400" dirty="0" err="1"/>
              <a:t>na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a</a:t>
            </a:r>
            <a:r>
              <a:rPr lang="en-US" altLang="zh-CN" sz="1400" dirty="0"/>
              <a:t>/b</a:t>
            </a:r>
            <a:r>
              <a:rPr lang="en-US" altLang="zh-CN" sz="1400" dirty="0">
                <a:solidFill>
                  <a:srgbClr val="FF0000"/>
                </a:solidFill>
              </a:rPr>
              <a:t>i</a:t>
            </a:r>
            <a:r>
              <a:rPr lang="en-US" altLang="zh-CN" sz="1400" dirty="0"/>
              <a:t>/l</a:t>
            </a:r>
            <a:r>
              <a:rPr lang="en-US" altLang="zh-CN" sz="1400" dirty="0">
                <a:solidFill>
                  <a:srgbClr val="FF0000"/>
                </a:solidFill>
              </a:rPr>
              <a:t>i</a:t>
            </a:r>
            <a:r>
              <a:rPr lang="en-US" altLang="zh-CN" sz="1400" dirty="0"/>
              <a:t>/t</a:t>
            </a:r>
            <a:r>
              <a:rPr lang="en-US" altLang="zh-CN" sz="1400" dirty="0">
                <a:solidFill>
                  <a:srgbClr val="FF0000"/>
                </a:solidFill>
              </a:rPr>
              <a:t>y </a:t>
            </a:r>
          </a:p>
          <a:p>
            <a:r>
              <a:rPr lang="zh-CN" altLang="en-US" sz="1400" dirty="0">
                <a:solidFill>
                  <a:srgbClr val="FF0000"/>
                </a:solidFill>
              </a:rPr>
              <a:t>被红色标记的为元音音素字母。未标记的为辅音</a:t>
            </a:r>
            <a:r>
              <a:rPr lang="en-US" altLang="zh-CN" sz="1400" dirty="0">
                <a:solidFill>
                  <a:srgbClr val="FF0000"/>
                </a:solidFill>
              </a:rPr>
              <a:t>.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049E610-45CF-47E8-A64A-C2CB27E54306}"/>
              </a:ext>
            </a:extLst>
          </p:cNvPr>
          <p:cNvSpPr txBox="1"/>
          <p:nvPr/>
        </p:nvSpPr>
        <p:spPr>
          <a:xfrm>
            <a:off x="6234500" y="4135342"/>
            <a:ext cx="4137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Case2:</a:t>
            </a:r>
            <a:r>
              <a:rPr lang="zh-CN" altLang="en-US" dirty="0"/>
              <a:t>元音 </a:t>
            </a:r>
            <a:r>
              <a:rPr lang="en-US" altLang="zh-CN" dirty="0"/>
              <a:t>+</a:t>
            </a:r>
            <a:r>
              <a:rPr lang="zh-CN" altLang="en-US" dirty="0"/>
              <a:t>辅音</a:t>
            </a:r>
            <a:r>
              <a:rPr lang="en-US" altLang="zh-CN" dirty="0"/>
              <a:t>/ </a:t>
            </a:r>
            <a:r>
              <a:rPr lang="zh-CN" altLang="en-US" dirty="0"/>
              <a:t>辅音</a:t>
            </a:r>
            <a:r>
              <a:rPr lang="en-US" altLang="zh-CN" dirty="0"/>
              <a:t>+ </a:t>
            </a:r>
            <a:r>
              <a:rPr lang="zh-CN" altLang="en-US" dirty="0"/>
              <a:t>元音</a:t>
            </a:r>
            <a:endParaRPr lang="en-US" altLang="zh-CN" dirty="0"/>
          </a:p>
          <a:p>
            <a:r>
              <a:rPr lang="zh-CN" altLang="en-US" sz="1400" b="1" dirty="0">
                <a:solidFill>
                  <a:srgbClr val="FF0000"/>
                </a:solidFill>
              </a:rPr>
              <a:t>二分开</a:t>
            </a:r>
            <a:r>
              <a:rPr lang="zh-CN" altLang="en-US" sz="1400" dirty="0"/>
              <a:t>：当两个元音字母之间有两个辅音字母时，一般把它们一边一个。</a:t>
            </a:r>
            <a:endParaRPr lang="en-US" altLang="zh-CN" sz="1400" dirty="0"/>
          </a:p>
          <a:p>
            <a:r>
              <a:rPr lang="zh-CN" altLang="en-US" sz="1400" dirty="0"/>
              <a:t>例如： </a:t>
            </a:r>
            <a:r>
              <a:rPr lang="en-US" altLang="zh-CN" sz="1400" dirty="0" err="1">
                <a:solidFill>
                  <a:srgbClr val="FF0000"/>
                </a:solidFill>
              </a:rPr>
              <a:t>a</a:t>
            </a:r>
            <a:r>
              <a:rPr lang="en-US" altLang="zh-CN" sz="1400" dirty="0" err="1"/>
              <a:t>f</a:t>
            </a:r>
            <a:r>
              <a:rPr lang="en-US" altLang="zh-CN" sz="1400" dirty="0"/>
              <a:t>/</a:t>
            </a:r>
            <a:r>
              <a:rPr lang="en-US" altLang="zh-CN" sz="1400" dirty="0" err="1"/>
              <a:t>t</a:t>
            </a:r>
            <a:r>
              <a:rPr lang="en-US" altLang="zh-CN" sz="1400" dirty="0" err="1">
                <a:solidFill>
                  <a:srgbClr val="FF0000"/>
                </a:solidFill>
              </a:rPr>
              <a:t>e</a:t>
            </a:r>
            <a:r>
              <a:rPr lang="en-US" altLang="zh-CN" sz="1400" dirty="0" err="1"/>
              <a:t>r</a:t>
            </a:r>
            <a:r>
              <a:rPr lang="en-US" altLang="zh-CN" sz="1400" dirty="0"/>
              <a:t>  </a:t>
            </a:r>
            <a:r>
              <a:rPr lang="en-US" altLang="zh-CN" sz="1400" dirty="0" err="1"/>
              <a:t>c</a:t>
            </a:r>
            <a:r>
              <a:rPr lang="en-US" altLang="zh-CN" sz="1400" dirty="0" err="1">
                <a:solidFill>
                  <a:srgbClr val="FF0000"/>
                </a:solidFill>
              </a:rPr>
              <a:t>o</a:t>
            </a:r>
            <a:r>
              <a:rPr lang="en-US" altLang="zh-CN" sz="1400" dirty="0" err="1"/>
              <a:t>r</a:t>
            </a:r>
            <a:r>
              <a:rPr lang="en-US" altLang="zh-CN" sz="1400" dirty="0"/>
              <a:t>/</a:t>
            </a:r>
            <a:r>
              <a:rPr lang="en-US" altLang="zh-CN" sz="1400" dirty="0" err="1"/>
              <a:t>n</a:t>
            </a:r>
            <a:r>
              <a:rPr lang="en-US" altLang="zh-CN" sz="1400" dirty="0" err="1">
                <a:solidFill>
                  <a:srgbClr val="FF0000"/>
                </a:solidFill>
              </a:rPr>
              <a:t>e</a:t>
            </a:r>
            <a:r>
              <a:rPr lang="en-US" altLang="zh-CN" sz="1400" dirty="0" err="1"/>
              <a:t>r</a:t>
            </a:r>
            <a:r>
              <a:rPr lang="en-US" altLang="zh-CN" sz="1400" dirty="0"/>
              <a:t> s</a:t>
            </a:r>
            <a:r>
              <a:rPr lang="en-US" altLang="zh-CN" sz="1400" dirty="0">
                <a:solidFill>
                  <a:srgbClr val="FF0000"/>
                </a:solidFill>
              </a:rPr>
              <a:t>u</a:t>
            </a:r>
            <a:r>
              <a:rPr lang="en-US" altLang="zh-CN" sz="1400" dirty="0"/>
              <a:t>m/</a:t>
            </a:r>
            <a:r>
              <a:rPr lang="en-US" altLang="zh-CN" sz="1400" dirty="0" err="1"/>
              <a:t>m</a:t>
            </a:r>
            <a:r>
              <a:rPr lang="en-US" altLang="zh-CN" sz="1400" dirty="0" err="1">
                <a:solidFill>
                  <a:srgbClr val="FF0000"/>
                </a:solidFill>
              </a:rPr>
              <a:t>e</a:t>
            </a:r>
            <a:r>
              <a:rPr lang="en-US" altLang="zh-CN" sz="1400" dirty="0" err="1"/>
              <a:t>r</a:t>
            </a:r>
            <a:endParaRPr lang="en-US" altLang="zh-CN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C885582-D9BB-47E2-852B-DE1AB26C6263}"/>
              </a:ext>
            </a:extLst>
          </p:cNvPr>
          <p:cNvSpPr txBox="1"/>
          <p:nvPr/>
        </p:nvSpPr>
        <p:spPr>
          <a:xfrm>
            <a:off x="6234499" y="5447109"/>
            <a:ext cx="4137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Case3: </a:t>
            </a:r>
          </a:p>
          <a:p>
            <a:r>
              <a:rPr lang="zh-CN" altLang="en-US" sz="1400" b="1" dirty="0">
                <a:solidFill>
                  <a:srgbClr val="FF0000"/>
                </a:solidFill>
              </a:rPr>
              <a:t>二分开</a:t>
            </a:r>
            <a:r>
              <a:rPr lang="zh-CN" altLang="en-US" sz="1400" dirty="0"/>
              <a:t>：当两个元音字母之间有两个辅音字母时，一般把它们一边一个。</a:t>
            </a:r>
            <a:endParaRPr lang="en-US" altLang="zh-CN" sz="1400" dirty="0"/>
          </a:p>
          <a:p>
            <a:r>
              <a:rPr lang="zh-CN" altLang="en-US" sz="1400" dirty="0"/>
              <a:t>例如： </a:t>
            </a:r>
            <a:r>
              <a:rPr lang="en-US" altLang="zh-CN" sz="1400" dirty="0" err="1">
                <a:solidFill>
                  <a:srgbClr val="FF0000"/>
                </a:solidFill>
              </a:rPr>
              <a:t>a</a:t>
            </a:r>
            <a:r>
              <a:rPr lang="en-US" altLang="zh-CN" sz="1400" dirty="0" err="1"/>
              <a:t>f</a:t>
            </a:r>
            <a:r>
              <a:rPr lang="en-US" altLang="zh-CN" sz="1400" dirty="0"/>
              <a:t>/</a:t>
            </a:r>
            <a:r>
              <a:rPr lang="en-US" altLang="zh-CN" sz="1400" dirty="0" err="1"/>
              <a:t>t</a:t>
            </a:r>
            <a:r>
              <a:rPr lang="en-US" altLang="zh-CN" sz="1400" dirty="0" err="1">
                <a:solidFill>
                  <a:srgbClr val="FF0000"/>
                </a:solidFill>
              </a:rPr>
              <a:t>e</a:t>
            </a:r>
            <a:r>
              <a:rPr lang="en-US" altLang="zh-CN" sz="1400" dirty="0" err="1"/>
              <a:t>r</a:t>
            </a:r>
            <a:r>
              <a:rPr lang="en-US" altLang="zh-CN" sz="1400" dirty="0"/>
              <a:t>  </a:t>
            </a:r>
            <a:r>
              <a:rPr lang="en-US" altLang="zh-CN" sz="1400" dirty="0" err="1"/>
              <a:t>c</a:t>
            </a:r>
            <a:r>
              <a:rPr lang="en-US" altLang="zh-CN" sz="1400" dirty="0" err="1">
                <a:solidFill>
                  <a:srgbClr val="FF0000"/>
                </a:solidFill>
              </a:rPr>
              <a:t>o</a:t>
            </a:r>
            <a:r>
              <a:rPr lang="en-US" altLang="zh-CN" sz="1400" dirty="0" err="1"/>
              <a:t>r</a:t>
            </a:r>
            <a:r>
              <a:rPr lang="en-US" altLang="zh-CN" sz="1400" dirty="0"/>
              <a:t>/</a:t>
            </a:r>
            <a:r>
              <a:rPr lang="en-US" altLang="zh-CN" sz="1400" dirty="0" err="1"/>
              <a:t>n</a:t>
            </a:r>
            <a:r>
              <a:rPr lang="en-US" altLang="zh-CN" sz="1400" dirty="0" err="1">
                <a:solidFill>
                  <a:srgbClr val="FF0000"/>
                </a:solidFill>
              </a:rPr>
              <a:t>e</a:t>
            </a:r>
            <a:r>
              <a:rPr lang="en-US" altLang="zh-CN" sz="1400" dirty="0" err="1"/>
              <a:t>r</a:t>
            </a:r>
            <a:r>
              <a:rPr lang="en-US" altLang="zh-CN" sz="1400" dirty="0"/>
              <a:t> s</a:t>
            </a:r>
            <a:r>
              <a:rPr lang="en-US" altLang="zh-CN" sz="1400" dirty="0">
                <a:solidFill>
                  <a:srgbClr val="FF0000"/>
                </a:solidFill>
              </a:rPr>
              <a:t>u</a:t>
            </a:r>
            <a:r>
              <a:rPr lang="en-US" altLang="zh-CN" sz="1400" dirty="0"/>
              <a:t>m/</a:t>
            </a:r>
            <a:r>
              <a:rPr lang="en-US" altLang="zh-CN" sz="1400" dirty="0" err="1"/>
              <a:t>m</a:t>
            </a:r>
            <a:r>
              <a:rPr lang="en-US" altLang="zh-CN" sz="1400" dirty="0" err="1">
                <a:solidFill>
                  <a:srgbClr val="FF0000"/>
                </a:solidFill>
              </a:rPr>
              <a:t>e</a:t>
            </a:r>
            <a:r>
              <a:rPr lang="en-US" altLang="zh-CN" sz="1400" dirty="0" err="1"/>
              <a:t>r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647635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3E261C-BBD4-4979-8323-914C607A4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072" y="466725"/>
            <a:ext cx="8058150" cy="5924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06E398-2E03-4380-AC76-F9856F8D9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054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17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3081F91-7ECB-4325-B2A8-4368760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9626" cy="43133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EA593A-7756-48EA-85C1-0F926CB2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36" y="0"/>
            <a:ext cx="6493164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5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C0F1D6-0E1D-4EEA-B988-17C73D758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847" y="0"/>
            <a:ext cx="6432152" cy="48583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929722-3D85-4E0C-83C1-40C216B42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871" y="1"/>
            <a:ext cx="6503173" cy="47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66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05C369-9421-45C0-B0DE-2BB671A5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224278" cy="43226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99B2E6-473D-43EC-926C-A1AB4083A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013" y="0"/>
            <a:ext cx="7273986" cy="54445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0237FC-C225-4A93-AE28-7BED83BE0784}"/>
              </a:ext>
            </a:extLst>
          </p:cNvPr>
          <p:cNvSpPr txBox="1"/>
          <p:nvPr/>
        </p:nvSpPr>
        <p:spPr>
          <a:xfrm>
            <a:off x="969817" y="4775200"/>
            <a:ext cx="636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根据元音字母与辅音字母排布位置关系分类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04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874228-3CFF-4F5C-B81A-62E65F8B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978727" cy="3962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273B1D-E27B-47FB-B0DF-47EDD1EE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03" y="0"/>
            <a:ext cx="6295996" cy="47713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74B6DF-782C-4BAC-BE70-33D000F59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71" y="3052619"/>
            <a:ext cx="551973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F5534B-4AA7-4DF4-9342-BA946137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684" y="0"/>
            <a:ext cx="8020050" cy="5791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E5BDD2-68A1-4203-891A-5FB1FA60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13284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7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DDE9B8-DAB8-47E2-887F-EC3BDD8B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91475" cy="5962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86EEEF-8213-419F-A734-CE0EBBA5F76B}"/>
              </a:ext>
            </a:extLst>
          </p:cNvPr>
          <p:cNvSpPr txBox="1"/>
          <p:nvPr/>
        </p:nvSpPr>
        <p:spPr>
          <a:xfrm>
            <a:off x="7991475" y="433685"/>
            <a:ext cx="2872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由四个特殊的辅音</a:t>
            </a:r>
            <a:endParaRPr lang="en-US" altLang="zh-CN" dirty="0"/>
          </a:p>
          <a:p>
            <a:r>
              <a:rPr lang="en-US" altLang="zh-CN" dirty="0"/>
              <a:t>[m],[n],[n],[l] </a:t>
            </a:r>
            <a:r>
              <a:rPr lang="zh-CN" altLang="en-US" dirty="0"/>
              <a:t>与前目一个辅音构成的音节，叫</a:t>
            </a:r>
            <a:r>
              <a:rPr lang="zh-CN" altLang="en-US" b="1" dirty="0">
                <a:solidFill>
                  <a:srgbClr val="FF0000"/>
                </a:solidFill>
              </a:rPr>
              <a:t>成节音</a:t>
            </a:r>
            <a:r>
              <a:rPr lang="zh-CN" altLang="en-US" dirty="0"/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503131-F83F-4D49-BE73-080EC663C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485" y="3188855"/>
            <a:ext cx="4000499" cy="30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71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9CC94D43-FCCC-4226-848B-D9F345D4F4B7}"/>
              </a:ext>
            </a:extLst>
          </p:cNvPr>
          <p:cNvSpPr/>
          <p:nvPr/>
        </p:nvSpPr>
        <p:spPr>
          <a:xfrm>
            <a:off x="1736884" y="4353152"/>
            <a:ext cx="1429305" cy="62143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00"/>
                </a:solidFill>
              </a:rPr>
              <a:t>单词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0351527-2832-4A02-907D-8830E1EA9240}"/>
              </a:ext>
            </a:extLst>
          </p:cNvPr>
          <p:cNvSpPr/>
          <p:nvPr/>
        </p:nvSpPr>
        <p:spPr>
          <a:xfrm>
            <a:off x="1901121" y="1377385"/>
            <a:ext cx="1429305" cy="62143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音标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023EC35-1704-4073-AD44-9F1572AC9C8C}"/>
              </a:ext>
            </a:extLst>
          </p:cNvPr>
          <p:cNvCxnSpPr/>
          <p:nvPr/>
        </p:nvCxnSpPr>
        <p:spPr>
          <a:xfrm>
            <a:off x="680442" y="2194129"/>
            <a:ext cx="4128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左大括号 6">
            <a:extLst>
              <a:ext uri="{FF2B5EF4-FFF2-40B4-BE49-F238E27FC236}">
                <a16:creationId xmlns:a16="http://schemas.microsoft.com/office/drawing/2014/main" id="{AE3CF6C1-36B0-43D6-AE85-340A4B786F81}"/>
              </a:ext>
            </a:extLst>
          </p:cNvPr>
          <p:cNvSpPr/>
          <p:nvPr/>
        </p:nvSpPr>
        <p:spPr>
          <a:xfrm>
            <a:off x="4036201" y="613904"/>
            <a:ext cx="461639" cy="1473514"/>
          </a:xfrm>
          <a:prstGeom prst="leftBrace">
            <a:avLst>
              <a:gd name="adj1" fmla="val 0"/>
              <a:gd name="adj2" fmla="val 50000"/>
            </a:avLst>
          </a:prstGeom>
          <a:ln w="158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32F79D-4C5E-4750-BD18-5C22AFC8A207}"/>
              </a:ext>
            </a:extLst>
          </p:cNvPr>
          <p:cNvSpPr txBox="1"/>
          <p:nvPr/>
        </p:nvSpPr>
        <p:spPr>
          <a:xfrm>
            <a:off x="4535010" y="352293"/>
            <a:ext cx="41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元音</a:t>
            </a:r>
            <a:r>
              <a:rPr lang="en-US" altLang="zh-CN" sz="1400" dirty="0"/>
              <a:t>: </a:t>
            </a:r>
            <a:r>
              <a:rPr lang="zh-CN" altLang="en-US" sz="1400" dirty="0"/>
              <a:t>音标中主要发音的元音素</a:t>
            </a:r>
            <a:r>
              <a:rPr lang="en-US" altLang="zh-CN" sz="1400" dirty="0"/>
              <a:t>,</a:t>
            </a:r>
            <a:r>
              <a:rPr lang="zh-CN" altLang="en-US" sz="1400" dirty="0"/>
              <a:t>发音时不受到发音器官的阻碍。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DDBE5A-A21F-4467-BFE0-A3C512626ED4}"/>
              </a:ext>
            </a:extLst>
          </p:cNvPr>
          <p:cNvSpPr txBox="1"/>
          <p:nvPr/>
        </p:nvSpPr>
        <p:spPr>
          <a:xfrm>
            <a:off x="4497840" y="1825808"/>
            <a:ext cx="3892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辅音</a:t>
            </a:r>
            <a:r>
              <a:rPr lang="en-US" altLang="zh-CN" sz="1400" dirty="0"/>
              <a:t>:</a:t>
            </a:r>
            <a:r>
              <a:rPr lang="zh-CN" altLang="en-US" sz="1400" dirty="0"/>
              <a:t>辅助发音，发音时气流受阻，声带不一定振动，不够清晰。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34F0F8B-4430-44E2-B7D1-F0B2C1B0EB2D}"/>
              </a:ext>
            </a:extLst>
          </p:cNvPr>
          <p:cNvSpPr/>
          <p:nvPr/>
        </p:nvSpPr>
        <p:spPr>
          <a:xfrm>
            <a:off x="7191538" y="673632"/>
            <a:ext cx="4128115" cy="54622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00"/>
                </a:solidFill>
              </a:rPr>
              <a:t>音节</a:t>
            </a:r>
            <a:r>
              <a:rPr lang="zh-CN" altLang="en-US" sz="1400" dirty="0"/>
              <a:t> </a:t>
            </a:r>
            <a:r>
              <a:rPr lang="en-US" altLang="zh-CN" sz="1400" dirty="0"/>
              <a:t>= </a:t>
            </a:r>
            <a:r>
              <a:rPr lang="zh-CN" altLang="en-US" sz="1400" dirty="0"/>
              <a:t>元音 </a:t>
            </a:r>
            <a:r>
              <a:rPr lang="en-US" altLang="zh-CN" sz="1400" dirty="0"/>
              <a:t>+ </a:t>
            </a:r>
            <a:r>
              <a:rPr lang="zh-CN" altLang="en-US" sz="1400" dirty="0"/>
              <a:t>辅音</a:t>
            </a:r>
            <a:r>
              <a:rPr lang="en-US" altLang="zh-CN" sz="1400" dirty="0"/>
              <a:t>;</a:t>
            </a:r>
            <a:r>
              <a:rPr lang="zh-CN" altLang="en-US" sz="1400" dirty="0"/>
              <a:t>作为正常发声的单位了。</a:t>
            </a:r>
            <a:endParaRPr lang="en-US" altLang="zh-CN" sz="1400" dirty="0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55D4222C-5FC8-4DB2-9E84-EA7FECB3A735}"/>
              </a:ext>
            </a:extLst>
          </p:cNvPr>
          <p:cNvSpPr/>
          <p:nvPr/>
        </p:nvSpPr>
        <p:spPr>
          <a:xfrm>
            <a:off x="3330426" y="3076551"/>
            <a:ext cx="772357" cy="33057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DFB977-2074-416C-8537-41DA31A0946D}"/>
              </a:ext>
            </a:extLst>
          </p:cNvPr>
          <p:cNvSpPr txBox="1"/>
          <p:nvPr/>
        </p:nvSpPr>
        <p:spPr>
          <a:xfrm>
            <a:off x="4102783" y="2902357"/>
            <a:ext cx="5348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词性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名词： 概括事物的名称、称呼</a:t>
            </a:r>
            <a:r>
              <a:rPr lang="en-US" altLang="zh-CN" dirty="0"/>
              <a:t>.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是表示人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事物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地点或抽象概念的名称的单词；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代词： 指定句中的名词、或人物；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动词： 表示句子中主要的动作、行为；</a:t>
            </a:r>
            <a:endParaRPr lang="en-US" altLang="zh-CN" dirty="0"/>
          </a:p>
          <a:p>
            <a:r>
              <a:rPr lang="zh-CN" altLang="en-US" dirty="0"/>
              <a:t>形容词： 修饰、限定名词</a:t>
            </a:r>
            <a:endParaRPr lang="en-US" altLang="zh-CN" dirty="0"/>
          </a:p>
          <a:p>
            <a:r>
              <a:rPr lang="zh-CN" altLang="en-US" dirty="0"/>
              <a:t>副词</a:t>
            </a:r>
            <a:r>
              <a:rPr lang="en-US" altLang="zh-CN" dirty="0"/>
              <a:t>: </a:t>
            </a:r>
            <a:r>
              <a:rPr lang="zh-CN" altLang="en-US" dirty="0"/>
              <a:t>表示某种程度、</a:t>
            </a:r>
            <a:endParaRPr lang="en-US" altLang="zh-CN" dirty="0"/>
          </a:p>
          <a:p>
            <a:r>
              <a:rPr lang="zh-CN" altLang="en-US" dirty="0"/>
              <a:t>冠词：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8604AF-E084-43E6-8B3B-8A6E4415D9AB}"/>
              </a:ext>
            </a:extLst>
          </p:cNvPr>
          <p:cNvSpPr txBox="1"/>
          <p:nvPr/>
        </p:nvSpPr>
        <p:spPr>
          <a:xfrm>
            <a:off x="4036201" y="5488862"/>
            <a:ext cx="142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词根词缀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CC7022-9D2D-44B9-85DB-E790202416F8}"/>
              </a:ext>
            </a:extLst>
          </p:cNvPr>
          <p:cNvSpPr txBox="1"/>
          <p:nvPr/>
        </p:nvSpPr>
        <p:spPr>
          <a:xfrm>
            <a:off x="341745" y="480291"/>
            <a:ext cx="291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该篇的主角是单词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E2253A-72B1-4A9F-9B99-9F7D177D16D1}"/>
              </a:ext>
            </a:extLst>
          </p:cNvPr>
          <p:cNvSpPr txBox="1"/>
          <p:nvPr/>
        </p:nvSpPr>
        <p:spPr>
          <a:xfrm>
            <a:off x="4036201" y="6136375"/>
            <a:ext cx="462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其词性又能在句子中充当何种句子成分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172AA4-28F4-408B-9644-E43DBE0708A8}"/>
              </a:ext>
            </a:extLst>
          </p:cNvPr>
          <p:cNvSpPr txBox="1"/>
          <p:nvPr/>
        </p:nvSpPr>
        <p:spPr>
          <a:xfrm>
            <a:off x="0" y="23192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所谓的词性，都是为了方便表达，解释说明一件事物，</a:t>
            </a:r>
            <a:endParaRPr lang="en-US" altLang="zh-CN" dirty="0"/>
          </a:p>
          <a:p>
            <a:r>
              <a:rPr lang="zh-CN" altLang="en-US" dirty="0"/>
              <a:t>让听者知其意。以此根本点出发，便于个体与个体交流。</a:t>
            </a:r>
          </a:p>
        </p:txBody>
      </p:sp>
    </p:spTree>
    <p:extLst>
      <p:ext uri="{BB962C8B-B14F-4D97-AF65-F5344CB8AC3E}">
        <p14:creationId xmlns:p14="http://schemas.microsoft.com/office/powerpoint/2010/main" val="3431740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470</Words>
  <Application>Microsoft Office PowerPoint</Application>
  <PresentationFormat>宽屏</PresentationFormat>
  <Paragraphs>39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29</cp:revision>
  <dcterms:created xsi:type="dcterms:W3CDTF">2020-09-28T03:00:25Z</dcterms:created>
  <dcterms:modified xsi:type="dcterms:W3CDTF">2020-09-28T06:48:21Z</dcterms:modified>
</cp:coreProperties>
</file>